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Barlow" panose="00000500000000000000" pitchFamily="2" charset="0"/>
      <p:regular r:id="rId16"/>
      <p:bold r:id="rId17"/>
    </p:embeddedFont>
    <p:embeddedFont>
      <p:font typeface="Consolas" panose="020B0609020204030204" pitchFamily="49" charset="0"/>
      <p:regular r:id="rId18"/>
      <p:bold r:id="rId19"/>
      <p:italic r:id="rId20"/>
      <p:boldItalic r:id="rId21"/>
    </p:embeddedFont>
    <p:embeddedFont>
      <p:font typeface="Spline Sans"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43" autoAdjust="0"/>
    <p:restoredTop sz="94610"/>
  </p:normalViewPr>
  <p:slideViewPr>
    <p:cSldViewPr snapToGrid="0" snapToObjects="1">
      <p:cViewPr varScale="1">
        <p:scale>
          <a:sx n="68" d="100"/>
          <a:sy n="68" d="100"/>
        </p:scale>
        <p:origin x="72"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04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pic>
        <p:nvPicPr>
          <p:cNvPr id="3"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243840" y="1194316"/>
            <a:ext cx="14142720" cy="5840968"/>
          </a:xfrm>
          <a:prstGeom prst="roundRect">
            <a:avLst>
              <a:gd name="adj" fmla="val 10000"/>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9083040" y="1194316"/>
            <a:ext cx="5303520" cy="5840968"/>
          </a:xfrm>
          <a:prstGeom prst="rect">
            <a:avLst/>
          </a:prstGeom>
        </p:spPr>
      </p:pic>
      <p:sp>
        <p:nvSpPr>
          <p:cNvPr id="4" name="Text 1"/>
          <p:cNvSpPr/>
          <p:nvPr/>
        </p:nvSpPr>
        <p:spPr>
          <a:xfrm>
            <a:off x="1095613" y="2804636"/>
            <a:ext cx="7135654" cy="1865948"/>
          </a:xfrm>
          <a:prstGeom prst="rect">
            <a:avLst/>
          </a:prstGeom>
          <a:noFill/>
          <a:ln/>
        </p:spPr>
        <p:txBody>
          <a:bodyPr wrap="square" lIns="0" tIns="0" rIns="0" bIns="0" rtlCol="0" anchor="t"/>
          <a:lstStyle/>
          <a:p>
            <a:pPr marL="0" indent="0">
              <a:lnSpc>
                <a:spcPts val="7300"/>
              </a:lnSpc>
              <a:buNone/>
            </a:pPr>
            <a:r>
              <a:rPr lang="en-US" sz="5850" b="1" dirty="0">
                <a:solidFill>
                  <a:srgbClr val="F0FCFF"/>
                </a:solidFill>
                <a:latin typeface="Spline Sans" pitchFamily="34" charset="0"/>
                <a:ea typeface="Spline Sans" pitchFamily="34" charset="-122"/>
                <a:cs typeface="Spline Sans" pitchFamily="34" charset="-120"/>
              </a:rPr>
              <a:t>Credit Card Fraud Detection Analysis</a:t>
            </a:r>
            <a:endParaRPr lang="en-US" sz="5850" dirty="0"/>
          </a:p>
        </p:txBody>
      </p:sp>
      <p:sp>
        <p:nvSpPr>
          <p:cNvPr id="5" name="Text 2"/>
          <p:cNvSpPr/>
          <p:nvPr/>
        </p:nvSpPr>
        <p:spPr>
          <a:xfrm>
            <a:off x="1095613" y="5035629"/>
            <a:ext cx="7135654" cy="389334"/>
          </a:xfrm>
          <a:prstGeom prst="rect">
            <a:avLst/>
          </a:prstGeom>
          <a:noFill/>
          <a:ln/>
        </p:spPr>
        <p:txBody>
          <a:bodyPr wrap="non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Presented By:- Pankti Patel</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243840" y="1139309"/>
            <a:ext cx="14142720" cy="5950982"/>
          </a:xfrm>
          <a:prstGeom prst="roundRect">
            <a:avLst>
              <a:gd name="adj" fmla="val 9815"/>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9083040" y="1139309"/>
            <a:ext cx="5303520" cy="5950982"/>
          </a:xfrm>
          <a:prstGeom prst="rect">
            <a:avLst/>
          </a:prstGeom>
        </p:spPr>
      </p:pic>
      <p:sp>
        <p:nvSpPr>
          <p:cNvPr id="4" name="Text 1"/>
          <p:cNvSpPr/>
          <p:nvPr/>
        </p:nvSpPr>
        <p:spPr>
          <a:xfrm>
            <a:off x="1095613" y="1808559"/>
            <a:ext cx="7135654" cy="1351836"/>
          </a:xfrm>
          <a:prstGeom prst="rect">
            <a:avLst/>
          </a:prstGeom>
          <a:noFill/>
          <a:ln/>
        </p:spPr>
        <p:txBody>
          <a:bodyPr wrap="squar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Isolation Forest (Anomaly Detection)</a:t>
            </a:r>
            <a:endParaRPr lang="en-US" sz="4250" dirty="0"/>
          </a:p>
        </p:txBody>
      </p:sp>
      <p:sp>
        <p:nvSpPr>
          <p:cNvPr id="5" name="Text 2"/>
          <p:cNvSpPr/>
          <p:nvPr/>
        </p:nvSpPr>
        <p:spPr>
          <a:xfrm>
            <a:off x="1484828" y="3525441"/>
            <a:ext cx="6746438" cy="778669"/>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Since there were no real fraud labels in my dataset, I used </a:t>
            </a:r>
            <a:r>
              <a:rPr lang="en-US" sz="1900" b="1" dirty="0">
                <a:solidFill>
                  <a:srgbClr val="E0E4E6"/>
                </a:solidFill>
                <a:latin typeface="Barlow" pitchFamily="34" charset="0"/>
                <a:ea typeface="Barlow" pitchFamily="34" charset="-122"/>
                <a:cs typeface="Barlow" pitchFamily="34" charset="-120"/>
              </a:rPr>
              <a:t>Isolation Forest</a:t>
            </a:r>
            <a:r>
              <a:rPr lang="en-US" sz="1900" dirty="0">
                <a:solidFill>
                  <a:srgbClr val="E0E4E6"/>
                </a:solidFill>
                <a:latin typeface="Barlow" pitchFamily="34" charset="0"/>
                <a:ea typeface="Barlow" pitchFamily="34" charset="-122"/>
                <a:cs typeface="Barlow" pitchFamily="34" charset="-120"/>
              </a:rPr>
              <a:t> to catch anomalies.</a:t>
            </a:r>
            <a:endParaRPr lang="en-US" sz="1900" dirty="0"/>
          </a:p>
        </p:txBody>
      </p:sp>
      <p:sp>
        <p:nvSpPr>
          <p:cNvPr id="6" name="Text 3"/>
          <p:cNvSpPr/>
          <p:nvPr/>
        </p:nvSpPr>
        <p:spPr>
          <a:xfrm>
            <a:off x="1484828" y="4389239"/>
            <a:ext cx="6746438" cy="778669"/>
          </a:xfrm>
          <a:prstGeom prst="rect">
            <a:avLst/>
          </a:prstGeom>
          <a:noFill/>
          <a:ln/>
        </p:spPr>
        <p:txBody>
          <a:bodyPr wrap="square" lIns="0" tIns="0" rIns="0" bIns="0" rtlCol="0" anchor="t"/>
          <a:lstStyle/>
          <a:p>
            <a:pPr marL="342900" indent="-342900" algn="l">
              <a:lnSpc>
                <a:spcPts val="3050"/>
              </a:lnSpc>
              <a:buSzPct val="100000"/>
              <a:buChar char="•"/>
            </a:pPr>
            <a:r>
              <a:rPr lang="en-US" sz="1900" b="1" dirty="0">
                <a:solidFill>
                  <a:srgbClr val="E0E4E6"/>
                </a:solidFill>
                <a:latin typeface="Barlow" pitchFamily="34" charset="0"/>
                <a:ea typeface="Barlow" pitchFamily="34" charset="-122"/>
                <a:cs typeface="Barlow" pitchFamily="34" charset="-120"/>
              </a:rPr>
              <a:t>Isolation Forest</a:t>
            </a:r>
            <a:r>
              <a:rPr lang="en-US" sz="1900" dirty="0">
                <a:solidFill>
                  <a:srgbClr val="E0E4E6"/>
                </a:solidFill>
                <a:latin typeface="Barlow" pitchFamily="34" charset="0"/>
                <a:ea typeface="Barlow" pitchFamily="34" charset="-122"/>
                <a:cs typeface="Barlow" pitchFamily="34" charset="-120"/>
              </a:rPr>
              <a:t> identifies transactions that are different from normal transactions and flags them as potential fraud.</a:t>
            </a:r>
            <a:endParaRPr lang="en-US" sz="1900" dirty="0"/>
          </a:p>
        </p:txBody>
      </p:sp>
      <p:sp>
        <p:nvSpPr>
          <p:cNvPr id="7" name="Text 4"/>
          <p:cNvSpPr/>
          <p:nvPr/>
        </p:nvSpPr>
        <p:spPr>
          <a:xfrm>
            <a:off x="1484828" y="5253038"/>
            <a:ext cx="6746438" cy="1168003"/>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I set the contamination rate to 1%, meaning that around 1% of transactions were flagged as potential fraud. These transactions are worth further investigation.</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1032986" y="243840"/>
            <a:ext cx="12564308" cy="7761803"/>
          </a:xfrm>
          <a:prstGeom prst="roundRect">
            <a:avLst>
              <a:gd name="adj" fmla="val 6685"/>
            </a:avLst>
          </a:prstGeom>
          <a:solidFill>
            <a:srgbClr val="0A081B">
              <a:alpha val="75000"/>
            </a:srgbClr>
          </a:solidFill>
          <a:ln w="53340">
            <a:solidFill>
              <a:srgbClr val="E6E6E6">
                <a:alpha val="25000"/>
              </a:srgbClr>
            </a:solidFill>
            <a:prstDash val="solid"/>
          </a:ln>
        </p:spPr>
      </p:sp>
      <p:sp>
        <p:nvSpPr>
          <p:cNvPr id="3" name="Text 1"/>
          <p:cNvSpPr/>
          <p:nvPr/>
        </p:nvSpPr>
        <p:spPr>
          <a:xfrm>
            <a:off x="1789628" y="838319"/>
            <a:ext cx="7333893" cy="600432"/>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pitchFamily="34" charset="0"/>
                <a:ea typeface="Spline Sans" pitchFamily="34" charset="-122"/>
                <a:cs typeface="Spline Sans" pitchFamily="34" charset="-120"/>
              </a:rPr>
              <a:t>Random Forest Classifier Output</a:t>
            </a:r>
            <a:endParaRPr lang="en-US" sz="3750" dirty="0"/>
          </a:p>
        </p:txBody>
      </p:sp>
      <p:pic>
        <p:nvPicPr>
          <p:cNvPr id="4" name="Image 0" descr="preencoded.png"/>
          <p:cNvPicPr>
            <a:picLocks noChangeAspect="1"/>
          </p:cNvPicPr>
          <p:nvPr/>
        </p:nvPicPr>
        <p:blipFill>
          <a:blip r:embed="rId3"/>
          <a:stretch>
            <a:fillRect/>
          </a:stretch>
        </p:blipFill>
        <p:spPr>
          <a:xfrm>
            <a:off x="1789628" y="1762958"/>
            <a:ext cx="11051024" cy="5059204"/>
          </a:xfrm>
          <a:prstGeom prst="rect">
            <a:avLst/>
          </a:prstGeom>
        </p:spPr>
      </p:pic>
      <p:sp>
        <p:nvSpPr>
          <p:cNvPr id="5" name="Text 2"/>
          <p:cNvSpPr/>
          <p:nvPr/>
        </p:nvSpPr>
        <p:spPr>
          <a:xfrm>
            <a:off x="1789628" y="7065288"/>
            <a:ext cx="11051024" cy="345877"/>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1118473" y="243840"/>
            <a:ext cx="12393454" cy="7763113"/>
          </a:xfrm>
          <a:prstGeom prst="roundRect">
            <a:avLst>
              <a:gd name="adj" fmla="val 6593"/>
            </a:avLst>
          </a:prstGeom>
          <a:solidFill>
            <a:srgbClr val="0A081B">
              <a:alpha val="75000"/>
            </a:srgbClr>
          </a:solidFill>
          <a:ln w="45720">
            <a:solidFill>
              <a:srgbClr val="E6E6E6">
                <a:alpha val="25000"/>
              </a:srgbClr>
            </a:solidFill>
            <a:prstDash val="solid"/>
          </a:ln>
        </p:spPr>
      </p:sp>
      <p:sp>
        <p:nvSpPr>
          <p:cNvPr id="3" name="Text 1"/>
          <p:cNvSpPr/>
          <p:nvPr/>
        </p:nvSpPr>
        <p:spPr>
          <a:xfrm>
            <a:off x="1864876" y="830223"/>
            <a:ext cx="5097185" cy="592455"/>
          </a:xfrm>
          <a:prstGeom prst="rect">
            <a:avLst/>
          </a:prstGeom>
          <a:noFill/>
          <a:ln/>
        </p:spPr>
        <p:txBody>
          <a:bodyPr wrap="none" lIns="0" tIns="0" rIns="0" bIns="0" rtlCol="0" anchor="t"/>
          <a:lstStyle/>
          <a:p>
            <a:pPr marL="0" indent="0">
              <a:lnSpc>
                <a:spcPts val="4650"/>
              </a:lnSpc>
              <a:buNone/>
            </a:pPr>
            <a:r>
              <a:rPr lang="en-US" sz="3700" b="1" dirty="0">
                <a:solidFill>
                  <a:srgbClr val="F0FCFF"/>
                </a:solidFill>
                <a:latin typeface="Spline Sans" pitchFamily="34" charset="0"/>
                <a:ea typeface="Spline Sans" pitchFamily="34" charset="-122"/>
                <a:cs typeface="Spline Sans" pitchFamily="34" charset="-120"/>
              </a:rPr>
              <a:t>Isolation Forest Output</a:t>
            </a:r>
            <a:endParaRPr lang="en-US" sz="3700" dirty="0"/>
          </a:p>
        </p:txBody>
      </p:sp>
      <p:pic>
        <p:nvPicPr>
          <p:cNvPr id="4" name="Image 0" descr="preencoded.png"/>
          <p:cNvPicPr>
            <a:picLocks noChangeAspect="1"/>
          </p:cNvPicPr>
          <p:nvPr/>
        </p:nvPicPr>
        <p:blipFill>
          <a:blip r:embed="rId3"/>
          <a:stretch>
            <a:fillRect/>
          </a:stretch>
        </p:blipFill>
        <p:spPr>
          <a:xfrm>
            <a:off x="1864876" y="1849160"/>
            <a:ext cx="10900648" cy="4990386"/>
          </a:xfrm>
          <a:prstGeom prst="rect">
            <a:avLst/>
          </a:prstGeom>
        </p:spPr>
      </p:pic>
      <p:sp>
        <p:nvSpPr>
          <p:cNvPr id="5" name="Text 2"/>
          <p:cNvSpPr/>
          <p:nvPr/>
        </p:nvSpPr>
        <p:spPr>
          <a:xfrm>
            <a:off x="1864876" y="7079456"/>
            <a:ext cx="10900648" cy="341114"/>
          </a:xfrm>
          <a:prstGeom prst="rect">
            <a:avLst/>
          </a:prstGeom>
          <a:noFill/>
          <a:ln/>
        </p:spPr>
        <p:txBody>
          <a:bodyPr wrap="none" lIns="0" tIns="0" rIns="0" bIns="0" rtlCol="0" anchor="t"/>
          <a:lstStyle/>
          <a:p>
            <a:pPr marL="0" indent="0">
              <a:lnSpc>
                <a:spcPts val="2650"/>
              </a:lnSpc>
              <a:buNone/>
            </a:pP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243840" y="1194316"/>
            <a:ext cx="14142720" cy="5840968"/>
          </a:xfrm>
          <a:prstGeom prst="roundRect">
            <a:avLst>
              <a:gd name="adj" fmla="val 10000"/>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1194316"/>
            <a:ext cx="14142720" cy="5840968"/>
          </a:xfrm>
          <a:prstGeom prst="rect">
            <a:avLst/>
          </a:prstGeom>
        </p:spPr>
      </p:pic>
      <p:sp>
        <p:nvSpPr>
          <p:cNvPr id="4" name="Shape 1"/>
          <p:cNvSpPr/>
          <p:nvPr/>
        </p:nvSpPr>
        <p:spPr>
          <a:xfrm>
            <a:off x="243840" y="1194316"/>
            <a:ext cx="14142720" cy="5840968"/>
          </a:xfrm>
          <a:prstGeom prst="roundRect">
            <a:avLst>
              <a:gd name="adj" fmla="val 10000"/>
            </a:avLst>
          </a:prstGeom>
          <a:solidFill>
            <a:srgbClr val="0A081B">
              <a:alpha val="80000"/>
            </a:srgbClr>
          </a:solidFill>
          <a:ln/>
        </p:spPr>
      </p:sp>
      <p:sp>
        <p:nvSpPr>
          <p:cNvPr id="5" name="Text 2"/>
          <p:cNvSpPr/>
          <p:nvPr/>
        </p:nvSpPr>
        <p:spPr>
          <a:xfrm>
            <a:off x="1906905" y="3438763"/>
            <a:ext cx="10816590" cy="1352074"/>
          </a:xfrm>
          <a:prstGeom prst="rect">
            <a:avLst/>
          </a:prstGeom>
          <a:noFill/>
          <a:ln/>
        </p:spPr>
        <p:txBody>
          <a:bodyPr wrap="none" lIns="0" tIns="0" rIns="0" bIns="0" rtlCol="0" anchor="t"/>
          <a:lstStyle/>
          <a:p>
            <a:pPr marL="0" indent="0" algn="ctr">
              <a:lnSpc>
                <a:spcPts val="10600"/>
              </a:lnSpc>
              <a:buNone/>
            </a:pPr>
            <a:r>
              <a:rPr lang="en-US" sz="8500" b="1" dirty="0">
                <a:solidFill>
                  <a:srgbClr val="29DDDA"/>
                </a:solidFill>
                <a:latin typeface="Spline Sans" pitchFamily="34" charset="0"/>
                <a:ea typeface="Spline Sans" pitchFamily="34" charset="-122"/>
                <a:cs typeface="Spline Sans" pitchFamily="34" charset="-120"/>
              </a:rPr>
              <a:t>Thank You</a:t>
            </a:r>
            <a:endParaRPr lang="en-US" sz="8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974777" y="243840"/>
            <a:ext cx="8680847" cy="7837408"/>
          </a:xfrm>
          <a:prstGeom prst="roundRect">
            <a:avLst>
              <a:gd name="adj" fmla="val 4574"/>
            </a:avLst>
          </a:prstGeom>
          <a:solidFill>
            <a:srgbClr val="0A081B">
              <a:alpha val="75000"/>
            </a:srgbClr>
          </a:solidFill>
          <a:ln w="3048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974777" y="243840"/>
            <a:ext cx="3255288" cy="7837408"/>
          </a:xfrm>
          <a:prstGeom prst="rect">
            <a:avLst/>
          </a:prstGeom>
        </p:spPr>
      </p:pic>
      <p:sp>
        <p:nvSpPr>
          <p:cNvPr id="4" name="Text 1"/>
          <p:cNvSpPr/>
          <p:nvPr/>
        </p:nvSpPr>
        <p:spPr>
          <a:xfrm>
            <a:off x="6752868" y="654606"/>
            <a:ext cx="4379833" cy="829866"/>
          </a:xfrm>
          <a:prstGeom prst="rect">
            <a:avLst/>
          </a:prstGeom>
          <a:noFill/>
          <a:ln/>
        </p:spPr>
        <p:txBody>
          <a:bodyPr wrap="square" lIns="0" tIns="0" rIns="0" bIns="0" rtlCol="0" anchor="t"/>
          <a:lstStyle/>
          <a:p>
            <a:pPr marL="0" indent="0">
              <a:lnSpc>
                <a:spcPts val="3250"/>
              </a:lnSpc>
              <a:buNone/>
            </a:pPr>
            <a:r>
              <a:rPr lang="en-US" sz="2600" b="1" dirty="0">
                <a:solidFill>
                  <a:srgbClr val="F0FCFF"/>
                </a:solidFill>
                <a:latin typeface="Spline Sans" pitchFamily="34" charset="0"/>
                <a:ea typeface="Spline Sans" pitchFamily="34" charset="-122"/>
                <a:cs typeface="Spline Sans" pitchFamily="34" charset="-120"/>
              </a:rPr>
              <a:t>Introduction to Credit Card Fraud</a:t>
            </a:r>
            <a:endParaRPr lang="en-US" sz="2600" dirty="0"/>
          </a:p>
        </p:txBody>
      </p:sp>
      <p:sp>
        <p:nvSpPr>
          <p:cNvPr id="5" name="Shape 2"/>
          <p:cNvSpPr/>
          <p:nvPr/>
        </p:nvSpPr>
        <p:spPr>
          <a:xfrm>
            <a:off x="6752868" y="1708547"/>
            <a:ext cx="4379833" cy="5961936"/>
          </a:xfrm>
          <a:prstGeom prst="roundRect">
            <a:avLst>
              <a:gd name="adj" fmla="val 5116"/>
            </a:avLst>
          </a:prstGeom>
          <a:solidFill>
            <a:srgbClr val="0A081B"/>
          </a:solidFill>
          <a:ln w="15240">
            <a:solidFill>
              <a:srgbClr val="16FFBB"/>
            </a:solidFill>
            <a:prstDash val="solid"/>
          </a:ln>
        </p:spPr>
      </p:sp>
      <p:sp>
        <p:nvSpPr>
          <p:cNvPr id="6" name="Text 3"/>
          <p:cNvSpPr/>
          <p:nvPr/>
        </p:nvSpPr>
        <p:spPr>
          <a:xfrm>
            <a:off x="6917412" y="1873091"/>
            <a:ext cx="4050744" cy="1195388"/>
          </a:xfrm>
          <a:prstGeom prst="rect">
            <a:avLst/>
          </a:prstGeom>
          <a:noFill/>
          <a:ln/>
        </p:spPr>
        <p:txBody>
          <a:bodyPr wrap="square" lIns="0" tIns="0" rIns="0" bIns="0" rtlCol="0" anchor="t"/>
          <a:lstStyle/>
          <a:p>
            <a:pPr marL="0" indent="0">
              <a:lnSpc>
                <a:spcPts val="1850"/>
              </a:lnSpc>
              <a:buNone/>
            </a:pPr>
            <a:r>
              <a:rPr lang="en-US" sz="1150" dirty="0">
                <a:solidFill>
                  <a:srgbClr val="E0E4E6"/>
                </a:solidFill>
                <a:latin typeface="Barlow" pitchFamily="34" charset="0"/>
                <a:ea typeface="Barlow" pitchFamily="34" charset="-122"/>
                <a:cs typeface="Barlow" pitchFamily="34" charset="-120"/>
              </a:rPr>
              <a:t>Company ABC, a major credit card provider, is facing significant challenges with its existing fraud detection system. The current system struggles to quickly recognize new patterns of fraud, which has led to considerable financial losses and reputational risks.</a:t>
            </a:r>
            <a:endParaRPr lang="en-US" sz="1150" dirty="0"/>
          </a:p>
        </p:txBody>
      </p:sp>
      <p:sp>
        <p:nvSpPr>
          <p:cNvPr id="7" name="Text 4"/>
          <p:cNvSpPr/>
          <p:nvPr/>
        </p:nvSpPr>
        <p:spPr>
          <a:xfrm>
            <a:off x="6917412" y="3158014"/>
            <a:ext cx="4050744" cy="1434465"/>
          </a:xfrm>
          <a:prstGeom prst="rect">
            <a:avLst/>
          </a:prstGeom>
          <a:noFill/>
          <a:ln/>
        </p:spPr>
        <p:txBody>
          <a:bodyPr wrap="square" lIns="0" tIns="0" rIns="0" bIns="0" rtlCol="0" anchor="t"/>
          <a:lstStyle/>
          <a:p>
            <a:pPr marL="0" indent="0">
              <a:lnSpc>
                <a:spcPts val="1850"/>
              </a:lnSpc>
              <a:buNone/>
            </a:pPr>
            <a:r>
              <a:rPr lang="en-US" sz="1150" dirty="0">
                <a:solidFill>
                  <a:srgbClr val="E0E4E6"/>
                </a:solidFill>
                <a:latin typeface="Barlow" pitchFamily="34" charset="0"/>
                <a:ea typeface="Barlow" pitchFamily="34" charset="-122"/>
                <a:cs typeface="Barlow" pitchFamily="34" charset="-120"/>
              </a:rPr>
              <a:t>To address these issues, the company requires a more efficient, responsive, and scalable solution that can adapt to evolving fraudulent behaviors. Our task is to design and implement a machine learning algorithm that can accurately detect and flag potentially fraudulent transactions for further investigation. The solution must:</a:t>
            </a:r>
            <a:endParaRPr lang="en-US" sz="1150" dirty="0"/>
          </a:p>
        </p:txBody>
      </p:sp>
      <p:sp>
        <p:nvSpPr>
          <p:cNvPr id="8" name="Text 5"/>
          <p:cNvSpPr/>
          <p:nvPr/>
        </p:nvSpPr>
        <p:spPr>
          <a:xfrm>
            <a:off x="7156371" y="4682014"/>
            <a:ext cx="3811786" cy="478155"/>
          </a:xfrm>
          <a:prstGeom prst="rect">
            <a:avLst/>
          </a:prstGeom>
          <a:noFill/>
          <a:ln/>
        </p:spPr>
        <p:txBody>
          <a:bodyPr wrap="square" lIns="0" tIns="0" rIns="0" bIns="0" rtlCol="0" anchor="t"/>
          <a:lstStyle/>
          <a:p>
            <a:pPr marL="342900" indent="-342900" algn="l">
              <a:lnSpc>
                <a:spcPts val="1850"/>
              </a:lnSpc>
              <a:buSzPct val="100000"/>
              <a:buFont typeface="+mj-lt"/>
              <a:buAutoNum type="arabicPeriod"/>
            </a:pPr>
            <a:r>
              <a:rPr lang="en-US" sz="1150" dirty="0">
                <a:solidFill>
                  <a:srgbClr val="E0E4E6"/>
                </a:solidFill>
                <a:latin typeface="Barlow" pitchFamily="34" charset="0"/>
                <a:ea typeface="Barlow" pitchFamily="34" charset="-122"/>
                <a:cs typeface="Barlow" pitchFamily="34" charset="-120"/>
              </a:rPr>
              <a:t>Handle the imbalance between fraudulent and non-fraudulent transactions.</a:t>
            </a:r>
            <a:endParaRPr lang="en-US" sz="1150" dirty="0"/>
          </a:p>
        </p:txBody>
      </p:sp>
      <p:sp>
        <p:nvSpPr>
          <p:cNvPr id="9" name="Text 6"/>
          <p:cNvSpPr/>
          <p:nvPr/>
        </p:nvSpPr>
        <p:spPr>
          <a:xfrm>
            <a:off x="7156371" y="5212437"/>
            <a:ext cx="3811786" cy="478155"/>
          </a:xfrm>
          <a:prstGeom prst="rect">
            <a:avLst/>
          </a:prstGeom>
          <a:noFill/>
          <a:ln/>
        </p:spPr>
        <p:txBody>
          <a:bodyPr wrap="square" lIns="0" tIns="0" rIns="0" bIns="0" rtlCol="0" anchor="t"/>
          <a:lstStyle/>
          <a:p>
            <a:pPr marL="342900" indent="-342900" algn="l">
              <a:lnSpc>
                <a:spcPts val="1850"/>
              </a:lnSpc>
              <a:buSzPct val="100000"/>
              <a:buFont typeface="+mj-lt"/>
              <a:buAutoNum type="arabicPeriod" startAt="2"/>
            </a:pPr>
            <a:r>
              <a:rPr lang="en-US" sz="1150" dirty="0">
                <a:solidFill>
                  <a:srgbClr val="E0E4E6"/>
                </a:solidFill>
                <a:latin typeface="Barlow" pitchFamily="34" charset="0"/>
                <a:ea typeface="Barlow" pitchFamily="34" charset="-122"/>
                <a:cs typeface="Barlow" pitchFamily="34" charset="-120"/>
              </a:rPr>
              <a:t>Be capable of adapting to new fraud patterns with minimal human intervention.</a:t>
            </a:r>
            <a:endParaRPr lang="en-US" sz="1150" dirty="0"/>
          </a:p>
        </p:txBody>
      </p:sp>
      <p:sp>
        <p:nvSpPr>
          <p:cNvPr id="10" name="Text 7"/>
          <p:cNvSpPr/>
          <p:nvPr/>
        </p:nvSpPr>
        <p:spPr>
          <a:xfrm>
            <a:off x="7156371" y="5742861"/>
            <a:ext cx="3811786" cy="478155"/>
          </a:xfrm>
          <a:prstGeom prst="rect">
            <a:avLst/>
          </a:prstGeom>
          <a:noFill/>
          <a:ln/>
        </p:spPr>
        <p:txBody>
          <a:bodyPr wrap="square" lIns="0" tIns="0" rIns="0" bIns="0" rtlCol="0" anchor="t"/>
          <a:lstStyle/>
          <a:p>
            <a:pPr marL="342900" indent="-342900" algn="l">
              <a:lnSpc>
                <a:spcPts val="1850"/>
              </a:lnSpc>
              <a:buSzPct val="100000"/>
              <a:buFont typeface="+mj-lt"/>
              <a:buAutoNum type="arabicPeriod" startAt="3"/>
            </a:pPr>
            <a:r>
              <a:rPr lang="en-US" sz="1150" dirty="0">
                <a:solidFill>
                  <a:srgbClr val="E0E4E6"/>
                </a:solidFill>
                <a:latin typeface="Barlow" pitchFamily="34" charset="0"/>
                <a:ea typeface="Barlow" pitchFamily="34" charset="-122"/>
                <a:cs typeface="Barlow" pitchFamily="34" charset="-120"/>
              </a:rPr>
              <a:t>Provide faster, more accurate fraud detection to mitigate financial losses.</a:t>
            </a:r>
            <a:endParaRPr lang="en-US" sz="1150" dirty="0"/>
          </a:p>
        </p:txBody>
      </p:sp>
      <p:sp>
        <p:nvSpPr>
          <p:cNvPr id="11" name="Text 8"/>
          <p:cNvSpPr/>
          <p:nvPr/>
        </p:nvSpPr>
        <p:spPr>
          <a:xfrm>
            <a:off x="6917412" y="6310551"/>
            <a:ext cx="4050744" cy="1195388"/>
          </a:xfrm>
          <a:prstGeom prst="rect">
            <a:avLst/>
          </a:prstGeom>
          <a:noFill/>
          <a:ln/>
        </p:spPr>
        <p:txBody>
          <a:bodyPr wrap="square" lIns="0" tIns="0" rIns="0" bIns="0" rtlCol="0" anchor="t"/>
          <a:lstStyle/>
          <a:p>
            <a:pPr marL="0" indent="0">
              <a:lnSpc>
                <a:spcPts val="1850"/>
              </a:lnSpc>
              <a:buNone/>
            </a:pPr>
            <a:r>
              <a:rPr lang="en-US" sz="1150" dirty="0">
                <a:solidFill>
                  <a:srgbClr val="E0E4E6"/>
                </a:solidFill>
                <a:latin typeface="Barlow" pitchFamily="34" charset="0"/>
                <a:ea typeface="Barlow" pitchFamily="34" charset="-122"/>
                <a:cs typeface="Barlow" pitchFamily="34" charset="-120"/>
              </a:rPr>
              <a:t>To achieve this, we will employ a combination of </a:t>
            </a:r>
            <a:r>
              <a:rPr lang="en-US" sz="1150" b="1" dirty="0">
                <a:solidFill>
                  <a:srgbClr val="E0E4E6"/>
                </a:solidFill>
                <a:latin typeface="Barlow" pitchFamily="34" charset="0"/>
                <a:ea typeface="Barlow" pitchFamily="34" charset="-122"/>
                <a:cs typeface="Barlow" pitchFamily="34" charset="-120"/>
              </a:rPr>
              <a:t>Random Forest Classifier</a:t>
            </a:r>
            <a:r>
              <a:rPr lang="en-US" sz="1150" dirty="0">
                <a:solidFill>
                  <a:srgbClr val="E0E4E6"/>
                </a:solidFill>
                <a:latin typeface="Barlow" pitchFamily="34" charset="0"/>
                <a:ea typeface="Barlow" pitchFamily="34" charset="-122"/>
                <a:cs typeface="Barlow" pitchFamily="34" charset="-120"/>
              </a:rPr>
              <a:t> for supervised fraud detection and </a:t>
            </a:r>
            <a:r>
              <a:rPr lang="en-US" sz="1150" b="1" dirty="0">
                <a:solidFill>
                  <a:srgbClr val="E0E4E6"/>
                </a:solidFill>
                <a:latin typeface="Barlow" pitchFamily="34" charset="0"/>
                <a:ea typeface="Barlow" pitchFamily="34" charset="-122"/>
                <a:cs typeface="Barlow" pitchFamily="34" charset="-120"/>
              </a:rPr>
              <a:t>Isolation Forest</a:t>
            </a:r>
            <a:r>
              <a:rPr lang="en-US" sz="1150" dirty="0">
                <a:solidFill>
                  <a:srgbClr val="E0E4E6"/>
                </a:solidFill>
                <a:latin typeface="Barlow" pitchFamily="34" charset="0"/>
                <a:ea typeface="Barlow" pitchFamily="34" charset="-122"/>
                <a:cs typeface="Barlow" pitchFamily="34" charset="-120"/>
              </a:rPr>
              <a:t> for unsupervised anomaly detection. This hybrid approach ensures that both known and emerging fraudulent behaviors can be flagged promptly.</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1607939" y="243840"/>
            <a:ext cx="11414403" cy="7778591"/>
          </a:xfrm>
          <a:prstGeom prst="roundRect">
            <a:avLst>
              <a:gd name="adj" fmla="val 6060"/>
            </a:avLst>
          </a:prstGeom>
          <a:solidFill>
            <a:srgbClr val="0A081B">
              <a:alpha val="75000"/>
            </a:srgbClr>
          </a:solidFill>
          <a:ln w="4572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8741926" y="243840"/>
            <a:ext cx="4280297" cy="7778591"/>
          </a:xfrm>
          <a:prstGeom prst="rect">
            <a:avLst/>
          </a:prstGeom>
        </p:spPr>
      </p:pic>
      <p:sp>
        <p:nvSpPr>
          <p:cNvPr id="4" name="Text 1"/>
          <p:cNvSpPr/>
          <p:nvPr/>
        </p:nvSpPr>
        <p:spPr>
          <a:xfrm>
            <a:off x="2295406" y="783908"/>
            <a:ext cx="5383887" cy="545544"/>
          </a:xfrm>
          <a:prstGeom prst="rect">
            <a:avLst/>
          </a:prstGeom>
          <a:noFill/>
          <a:ln/>
        </p:spPr>
        <p:txBody>
          <a:bodyPr wrap="none" lIns="0" tIns="0" rIns="0" bIns="0" rtlCol="0" anchor="t"/>
          <a:lstStyle/>
          <a:p>
            <a:pPr marL="0" indent="0">
              <a:lnSpc>
                <a:spcPts val="4250"/>
              </a:lnSpc>
              <a:buNone/>
            </a:pPr>
            <a:r>
              <a:rPr lang="en-US" sz="3400" b="1" dirty="0">
                <a:solidFill>
                  <a:srgbClr val="F0FCFF"/>
                </a:solidFill>
                <a:latin typeface="Spline Sans" pitchFamily="34" charset="0"/>
                <a:ea typeface="Spline Sans" pitchFamily="34" charset="-122"/>
                <a:cs typeface="Spline Sans" pitchFamily="34" charset="-120"/>
              </a:rPr>
              <a:t>Information about Dataset</a:t>
            </a:r>
            <a:endParaRPr lang="en-US" sz="3400" dirty="0"/>
          </a:p>
        </p:txBody>
      </p:sp>
      <p:sp>
        <p:nvSpPr>
          <p:cNvPr id="5" name="Text 2"/>
          <p:cNvSpPr/>
          <p:nvPr/>
        </p:nvSpPr>
        <p:spPr>
          <a:xfrm>
            <a:off x="2295406" y="1624013"/>
            <a:ext cx="5759053" cy="314325"/>
          </a:xfrm>
          <a:prstGeom prst="rect">
            <a:avLst/>
          </a:prstGeom>
          <a:noFill/>
          <a:ln/>
        </p:spPr>
        <p:txBody>
          <a:bodyPr wrap="none" lIns="0" tIns="0" rIns="0" bIns="0" rtlCol="0" anchor="t"/>
          <a:lstStyle/>
          <a:p>
            <a:pPr marL="0" indent="0">
              <a:lnSpc>
                <a:spcPts val="2450"/>
              </a:lnSpc>
              <a:buNone/>
            </a:pPr>
            <a:r>
              <a:rPr lang="en-US" sz="1500" b="1" dirty="0">
                <a:solidFill>
                  <a:srgbClr val="E0E4E6"/>
                </a:solidFill>
                <a:latin typeface="Barlow" pitchFamily="34" charset="0"/>
                <a:ea typeface="Barlow" pitchFamily="34" charset="-122"/>
                <a:cs typeface="Barlow" pitchFamily="34" charset="-120"/>
              </a:rPr>
              <a:t>Credit Card Fraud Detection.csv</a:t>
            </a:r>
            <a:endParaRPr lang="en-US" sz="1500" dirty="0"/>
          </a:p>
        </p:txBody>
      </p:sp>
      <p:sp>
        <p:nvSpPr>
          <p:cNvPr id="6" name="Text 3"/>
          <p:cNvSpPr/>
          <p:nvPr/>
        </p:nvSpPr>
        <p:spPr>
          <a:xfrm>
            <a:off x="2609493" y="2159198"/>
            <a:ext cx="5444966"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credit_card : Unique identifier for each transaction. city: The city where the transaction occurred</a:t>
            </a:r>
            <a:endParaRPr lang="en-US" sz="1500" dirty="0"/>
          </a:p>
        </p:txBody>
      </p:sp>
      <p:sp>
        <p:nvSpPr>
          <p:cNvPr id="7" name="Text 4"/>
          <p:cNvSpPr/>
          <p:nvPr/>
        </p:nvSpPr>
        <p:spPr>
          <a:xfrm>
            <a:off x="2609493" y="2856547"/>
            <a:ext cx="5444966" cy="3143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state : The state or region where the transaction occurred </a:t>
            </a:r>
            <a:endParaRPr lang="en-US" sz="1500" dirty="0"/>
          </a:p>
        </p:txBody>
      </p:sp>
      <p:sp>
        <p:nvSpPr>
          <p:cNvPr id="8" name="Text 5"/>
          <p:cNvSpPr/>
          <p:nvPr/>
        </p:nvSpPr>
        <p:spPr>
          <a:xfrm>
            <a:off x="2609493" y="3239572"/>
            <a:ext cx="5444966" cy="3143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zipcode : The postal code of the transaction location </a:t>
            </a:r>
            <a:endParaRPr lang="en-US" sz="1500" dirty="0"/>
          </a:p>
        </p:txBody>
      </p:sp>
      <p:sp>
        <p:nvSpPr>
          <p:cNvPr id="9" name="Text 6"/>
          <p:cNvSpPr/>
          <p:nvPr/>
        </p:nvSpPr>
        <p:spPr>
          <a:xfrm>
            <a:off x="2609493" y="3622596"/>
            <a:ext cx="5444966"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credit_card_limit : The credit limit associated with the credit card used in the transaction</a:t>
            </a:r>
            <a:endParaRPr lang="en-US" sz="1500" dirty="0"/>
          </a:p>
        </p:txBody>
      </p:sp>
      <p:sp>
        <p:nvSpPr>
          <p:cNvPr id="10" name="Text 7"/>
          <p:cNvSpPr/>
          <p:nvPr/>
        </p:nvSpPr>
        <p:spPr>
          <a:xfrm>
            <a:off x="2295406" y="4472107"/>
            <a:ext cx="5759053" cy="314325"/>
          </a:xfrm>
          <a:prstGeom prst="rect">
            <a:avLst/>
          </a:prstGeom>
          <a:noFill/>
          <a:ln/>
        </p:spPr>
        <p:txBody>
          <a:bodyPr wrap="none" lIns="0" tIns="0" rIns="0" bIns="0" rtlCol="0" anchor="t"/>
          <a:lstStyle/>
          <a:p>
            <a:pPr marL="0" indent="0">
              <a:lnSpc>
                <a:spcPts val="2450"/>
              </a:lnSpc>
              <a:buNone/>
            </a:pPr>
            <a:r>
              <a:rPr lang="en-US" sz="1500" b="1" dirty="0">
                <a:solidFill>
                  <a:srgbClr val="E0E4E6"/>
                </a:solidFill>
                <a:latin typeface="Barlow" pitchFamily="34" charset="0"/>
                <a:ea typeface="Barlow" pitchFamily="34" charset="-122"/>
                <a:cs typeface="Barlow" pitchFamily="34" charset="-120"/>
              </a:rPr>
              <a:t>Transaction.csv</a:t>
            </a:r>
            <a:endParaRPr lang="en-US" sz="1500" dirty="0"/>
          </a:p>
        </p:txBody>
      </p:sp>
      <p:sp>
        <p:nvSpPr>
          <p:cNvPr id="11" name="Text 8"/>
          <p:cNvSpPr/>
          <p:nvPr/>
        </p:nvSpPr>
        <p:spPr>
          <a:xfrm>
            <a:off x="2609493" y="5007292"/>
            <a:ext cx="5444966" cy="3143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credit_card : Unique identifier for each transactions</a:t>
            </a:r>
            <a:endParaRPr lang="en-US" sz="1500" dirty="0"/>
          </a:p>
        </p:txBody>
      </p:sp>
      <p:sp>
        <p:nvSpPr>
          <p:cNvPr id="12" name="Text 9"/>
          <p:cNvSpPr/>
          <p:nvPr/>
        </p:nvSpPr>
        <p:spPr>
          <a:xfrm>
            <a:off x="2609493" y="5390317"/>
            <a:ext cx="5444966"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date : The date of the transaction (between August 1st and October 30th) </a:t>
            </a:r>
            <a:endParaRPr lang="en-US" sz="1500" dirty="0"/>
          </a:p>
        </p:txBody>
      </p:sp>
      <p:sp>
        <p:nvSpPr>
          <p:cNvPr id="13" name="Text 10"/>
          <p:cNvSpPr/>
          <p:nvPr/>
        </p:nvSpPr>
        <p:spPr>
          <a:xfrm>
            <a:off x="2609493" y="6087666"/>
            <a:ext cx="5444966" cy="628650"/>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transaction_dollar_amount : The dollar amount of the transaction </a:t>
            </a:r>
            <a:endParaRPr lang="en-US" sz="1500" dirty="0"/>
          </a:p>
        </p:txBody>
      </p:sp>
      <p:sp>
        <p:nvSpPr>
          <p:cNvPr id="14" name="Text 11"/>
          <p:cNvSpPr/>
          <p:nvPr/>
        </p:nvSpPr>
        <p:spPr>
          <a:xfrm>
            <a:off x="2609493" y="6785015"/>
            <a:ext cx="5444966" cy="3143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Long : The longitude coordinate of the transaction location </a:t>
            </a:r>
            <a:endParaRPr lang="en-US" sz="1500" dirty="0"/>
          </a:p>
        </p:txBody>
      </p:sp>
      <p:sp>
        <p:nvSpPr>
          <p:cNvPr id="15" name="Text 12"/>
          <p:cNvSpPr/>
          <p:nvPr/>
        </p:nvSpPr>
        <p:spPr>
          <a:xfrm>
            <a:off x="2609493" y="7168039"/>
            <a:ext cx="5444966" cy="314325"/>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E0E4E6"/>
                </a:solidFill>
                <a:latin typeface="Barlow" pitchFamily="34" charset="0"/>
                <a:ea typeface="Barlow" pitchFamily="34" charset="-122"/>
                <a:cs typeface="Barlow" pitchFamily="34" charset="-120"/>
              </a:rPr>
              <a:t>Lat : The latitude coordinate of the transaction location </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897975" y="243840"/>
            <a:ext cx="10834330" cy="7788831"/>
          </a:xfrm>
          <a:prstGeom prst="roundRect">
            <a:avLst>
              <a:gd name="adj" fmla="val 5745"/>
            </a:avLst>
          </a:prstGeom>
          <a:solidFill>
            <a:srgbClr val="0A081B">
              <a:alpha val="75000"/>
            </a:srgbClr>
          </a:solidFill>
          <a:ln w="45720">
            <a:solidFill>
              <a:srgbClr val="E6E6E6">
                <a:alpha val="25000"/>
              </a:srgbClr>
            </a:solidFill>
            <a:prstDash val="solid"/>
          </a:ln>
        </p:spPr>
      </p:sp>
      <p:sp>
        <p:nvSpPr>
          <p:cNvPr id="3" name="Text 1"/>
          <p:cNvSpPr/>
          <p:nvPr/>
        </p:nvSpPr>
        <p:spPr>
          <a:xfrm>
            <a:off x="2550438" y="756523"/>
            <a:ext cx="4143137" cy="517922"/>
          </a:xfrm>
          <a:prstGeom prst="rect">
            <a:avLst/>
          </a:prstGeom>
          <a:noFill/>
          <a:ln/>
        </p:spPr>
        <p:txBody>
          <a:bodyPr wrap="none" lIns="0" tIns="0" rIns="0" bIns="0" rtlCol="0" anchor="t"/>
          <a:lstStyle/>
          <a:p>
            <a:pPr marL="0" indent="0">
              <a:lnSpc>
                <a:spcPts val="4050"/>
              </a:lnSpc>
              <a:buNone/>
            </a:pPr>
            <a:r>
              <a:rPr lang="en-US" sz="3250" b="1" dirty="0">
                <a:solidFill>
                  <a:srgbClr val="F0FCFF"/>
                </a:solidFill>
                <a:latin typeface="Spline Sans" pitchFamily="34" charset="0"/>
                <a:ea typeface="Spline Sans" pitchFamily="34" charset="-122"/>
                <a:cs typeface="Spline Sans" pitchFamily="34" charset="-120"/>
              </a:rPr>
              <a:t>Project Workflow</a:t>
            </a:r>
            <a:endParaRPr lang="en-US" sz="3250" dirty="0"/>
          </a:p>
        </p:txBody>
      </p:sp>
      <p:pic>
        <p:nvPicPr>
          <p:cNvPr id="4" name="Image 0" descr="preencoded.png"/>
          <p:cNvPicPr>
            <a:picLocks noChangeAspect="1"/>
          </p:cNvPicPr>
          <p:nvPr/>
        </p:nvPicPr>
        <p:blipFill>
          <a:blip r:embed="rId3"/>
          <a:stretch>
            <a:fillRect/>
          </a:stretch>
        </p:blipFill>
        <p:spPr>
          <a:xfrm>
            <a:off x="2550438" y="1554004"/>
            <a:ext cx="932140" cy="1491496"/>
          </a:xfrm>
          <a:prstGeom prst="rect">
            <a:avLst/>
          </a:prstGeom>
        </p:spPr>
      </p:pic>
      <p:sp>
        <p:nvSpPr>
          <p:cNvPr id="5" name="Text 2"/>
          <p:cNvSpPr/>
          <p:nvPr/>
        </p:nvSpPr>
        <p:spPr>
          <a:xfrm>
            <a:off x="3762137" y="1740337"/>
            <a:ext cx="2071568" cy="258961"/>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pitchFamily="34" charset="0"/>
                <a:ea typeface="Spline Sans" pitchFamily="34" charset="-122"/>
                <a:cs typeface="Spline Sans" pitchFamily="34" charset="-120"/>
              </a:rPr>
              <a:t>Data Preprocessing</a:t>
            </a:r>
            <a:endParaRPr lang="en-US" sz="1600" dirty="0"/>
          </a:p>
        </p:txBody>
      </p:sp>
      <p:sp>
        <p:nvSpPr>
          <p:cNvPr id="6" name="Text 3"/>
          <p:cNvSpPr/>
          <p:nvPr/>
        </p:nvSpPr>
        <p:spPr>
          <a:xfrm>
            <a:off x="3762137" y="2111097"/>
            <a:ext cx="8317706" cy="298252"/>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Load and explore the dataset, handle missing values, and prepare the data for modeling.</a:t>
            </a:r>
            <a:endParaRPr lang="en-US" sz="1450" dirty="0"/>
          </a:p>
        </p:txBody>
      </p:sp>
      <p:pic>
        <p:nvPicPr>
          <p:cNvPr id="7" name="Image 1" descr="preencoded.png"/>
          <p:cNvPicPr>
            <a:picLocks noChangeAspect="1"/>
          </p:cNvPicPr>
          <p:nvPr/>
        </p:nvPicPr>
        <p:blipFill>
          <a:blip r:embed="rId4"/>
          <a:stretch>
            <a:fillRect/>
          </a:stretch>
        </p:blipFill>
        <p:spPr>
          <a:xfrm>
            <a:off x="2550438" y="3045500"/>
            <a:ext cx="932140" cy="1491496"/>
          </a:xfrm>
          <a:prstGeom prst="rect">
            <a:avLst/>
          </a:prstGeom>
        </p:spPr>
      </p:pic>
      <p:sp>
        <p:nvSpPr>
          <p:cNvPr id="8" name="Text 4"/>
          <p:cNvSpPr/>
          <p:nvPr/>
        </p:nvSpPr>
        <p:spPr>
          <a:xfrm>
            <a:off x="3762137" y="3231833"/>
            <a:ext cx="2563892" cy="258961"/>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pitchFamily="34" charset="0"/>
                <a:ea typeface="Spline Sans" pitchFamily="34" charset="-122"/>
                <a:cs typeface="Spline Sans" pitchFamily="34" charset="-120"/>
              </a:rPr>
              <a:t>Handling Imbalanced Data</a:t>
            </a:r>
            <a:endParaRPr lang="en-US" sz="1600" dirty="0"/>
          </a:p>
        </p:txBody>
      </p:sp>
      <p:sp>
        <p:nvSpPr>
          <p:cNvPr id="9" name="Text 5"/>
          <p:cNvSpPr/>
          <p:nvPr/>
        </p:nvSpPr>
        <p:spPr>
          <a:xfrm>
            <a:off x="3762137" y="3602593"/>
            <a:ext cx="8317706" cy="596503"/>
          </a:xfrm>
          <a:prstGeom prst="rect">
            <a:avLst/>
          </a:prstGeom>
          <a:noFill/>
          <a:ln/>
        </p:spPr>
        <p:txBody>
          <a:bodyPr wrap="squar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Fraud detection data is often highly imbalanced, so we’ll handle this using techniques like SMOTE (Synthetic Minority Over-sampling Technique).</a:t>
            </a:r>
            <a:endParaRPr lang="en-US" sz="1450" dirty="0"/>
          </a:p>
        </p:txBody>
      </p:sp>
      <p:pic>
        <p:nvPicPr>
          <p:cNvPr id="10" name="Image 2" descr="preencoded.png"/>
          <p:cNvPicPr>
            <a:picLocks noChangeAspect="1"/>
          </p:cNvPicPr>
          <p:nvPr/>
        </p:nvPicPr>
        <p:blipFill>
          <a:blip r:embed="rId5"/>
          <a:stretch>
            <a:fillRect/>
          </a:stretch>
        </p:blipFill>
        <p:spPr>
          <a:xfrm>
            <a:off x="2550438" y="4536996"/>
            <a:ext cx="932140" cy="1491496"/>
          </a:xfrm>
          <a:prstGeom prst="rect">
            <a:avLst/>
          </a:prstGeom>
        </p:spPr>
      </p:pic>
      <p:sp>
        <p:nvSpPr>
          <p:cNvPr id="11" name="Text 6"/>
          <p:cNvSpPr/>
          <p:nvPr/>
        </p:nvSpPr>
        <p:spPr>
          <a:xfrm>
            <a:off x="3762137" y="4723328"/>
            <a:ext cx="2071568" cy="258961"/>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pitchFamily="34" charset="0"/>
                <a:ea typeface="Spline Sans" pitchFamily="34" charset="-122"/>
                <a:cs typeface="Spline Sans" pitchFamily="34" charset="-120"/>
              </a:rPr>
              <a:t>Feature Scaling</a:t>
            </a:r>
            <a:endParaRPr lang="en-US" sz="1600" dirty="0"/>
          </a:p>
        </p:txBody>
      </p:sp>
      <p:sp>
        <p:nvSpPr>
          <p:cNvPr id="12" name="Text 7"/>
          <p:cNvSpPr/>
          <p:nvPr/>
        </p:nvSpPr>
        <p:spPr>
          <a:xfrm>
            <a:off x="3762137" y="5094089"/>
            <a:ext cx="8317706" cy="298252"/>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Normalize the data for better model performance.</a:t>
            </a:r>
            <a:endParaRPr lang="en-US" sz="1450" dirty="0"/>
          </a:p>
        </p:txBody>
      </p:sp>
      <p:pic>
        <p:nvPicPr>
          <p:cNvPr id="13" name="Image 3" descr="preencoded.png"/>
          <p:cNvPicPr>
            <a:picLocks noChangeAspect="1"/>
          </p:cNvPicPr>
          <p:nvPr/>
        </p:nvPicPr>
        <p:blipFill>
          <a:blip r:embed="rId6"/>
          <a:stretch>
            <a:fillRect/>
          </a:stretch>
        </p:blipFill>
        <p:spPr>
          <a:xfrm>
            <a:off x="2550438" y="6028492"/>
            <a:ext cx="932140" cy="1491496"/>
          </a:xfrm>
          <a:prstGeom prst="rect">
            <a:avLst/>
          </a:prstGeom>
        </p:spPr>
      </p:pic>
      <p:sp>
        <p:nvSpPr>
          <p:cNvPr id="14" name="Text 8"/>
          <p:cNvSpPr/>
          <p:nvPr/>
        </p:nvSpPr>
        <p:spPr>
          <a:xfrm>
            <a:off x="3762137" y="6214824"/>
            <a:ext cx="2799755" cy="258961"/>
          </a:xfrm>
          <a:prstGeom prst="rect">
            <a:avLst/>
          </a:prstGeom>
          <a:noFill/>
          <a:ln/>
        </p:spPr>
        <p:txBody>
          <a:bodyPr wrap="none" lIns="0" tIns="0" rIns="0" bIns="0" rtlCol="0" anchor="t"/>
          <a:lstStyle/>
          <a:p>
            <a:pPr marL="0" indent="0" algn="l">
              <a:lnSpc>
                <a:spcPts val="2000"/>
              </a:lnSpc>
              <a:buNone/>
            </a:pPr>
            <a:r>
              <a:rPr lang="en-US" sz="1600" b="1" dirty="0">
                <a:solidFill>
                  <a:srgbClr val="E0E4E6"/>
                </a:solidFill>
                <a:latin typeface="Spline Sans" pitchFamily="34" charset="0"/>
                <a:ea typeface="Spline Sans" pitchFamily="34" charset="-122"/>
                <a:cs typeface="Spline Sans" pitchFamily="34" charset="-120"/>
              </a:rPr>
              <a:t>Model Training and Evaluatio</a:t>
            </a:r>
            <a:endParaRPr lang="en-US" sz="1600" dirty="0"/>
          </a:p>
        </p:txBody>
      </p:sp>
      <p:sp>
        <p:nvSpPr>
          <p:cNvPr id="15" name="Text 9"/>
          <p:cNvSpPr/>
          <p:nvPr/>
        </p:nvSpPr>
        <p:spPr>
          <a:xfrm>
            <a:off x="3762137" y="6585585"/>
            <a:ext cx="8317706" cy="298252"/>
          </a:xfrm>
          <a:prstGeom prst="rect">
            <a:avLst/>
          </a:prstGeom>
          <a:noFill/>
          <a:ln/>
        </p:spPr>
        <p:txBody>
          <a:bodyPr wrap="none" lIns="0" tIns="0" rIns="0" bIns="0" rtlCol="0" anchor="t"/>
          <a:lstStyle/>
          <a:p>
            <a:pPr marL="0" indent="0" algn="l">
              <a:lnSpc>
                <a:spcPts val="2300"/>
              </a:lnSpc>
              <a:buNone/>
            </a:pPr>
            <a:r>
              <a:rPr lang="en-US" sz="1450" dirty="0">
                <a:solidFill>
                  <a:srgbClr val="E0E4E6"/>
                </a:solidFill>
                <a:latin typeface="Barlow" pitchFamily="34" charset="0"/>
                <a:ea typeface="Barlow" pitchFamily="34" charset="-122"/>
                <a:cs typeface="Barlow" pitchFamily="34" charset="-120"/>
              </a:rPr>
              <a:t>Train the Random Forest model and evaluate it, followed by using Isolation Forest for anomaly detection.</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243840" y="1194316"/>
            <a:ext cx="14142720" cy="5840968"/>
          </a:xfrm>
          <a:prstGeom prst="roundRect">
            <a:avLst>
              <a:gd name="adj" fmla="val 10000"/>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1194316"/>
            <a:ext cx="14142720" cy="5840968"/>
          </a:xfrm>
          <a:prstGeom prst="rect">
            <a:avLst/>
          </a:prstGeom>
        </p:spPr>
      </p:pic>
      <p:sp>
        <p:nvSpPr>
          <p:cNvPr id="4" name="Shape 1"/>
          <p:cNvSpPr/>
          <p:nvPr/>
        </p:nvSpPr>
        <p:spPr>
          <a:xfrm>
            <a:off x="237744" y="1188720"/>
            <a:ext cx="14173200" cy="5852160"/>
          </a:xfrm>
          <a:prstGeom prst="roundRect">
            <a:avLst>
              <a:gd name="adj" fmla="val 8217"/>
            </a:avLst>
          </a:prstGeom>
          <a:solidFill>
            <a:srgbClr val="0A081B">
              <a:alpha val="80000"/>
            </a:srgbClr>
          </a:solidFill>
          <a:ln/>
        </p:spPr>
      </p:sp>
      <p:sp>
        <p:nvSpPr>
          <p:cNvPr id="5" name="Text 2"/>
          <p:cNvSpPr/>
          <p:nvPr/>
        </p:nvSpPr>
        <p:spPr>
          <a:xfrm>
            <a:off x="3072289" y="1465504"/>
            <a:ext cx="8442722" cy="675918"/>
          </a:xfrm>
          <a:prstGeom prst="rect">
            <a:avLst/>
          </a:prstGeom>
          <a:noFill/>
          <a:ln/>
        </p:spPr>
        <p:txBody>
          <a:bodyPr wrap="non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Data Preprocessing and Cleaning</a:t>
            </a:r>
            <a:endParaRPr lang="en-US" sz="4250" dirty="0"/>
          </a:p>
        </p:txBody>
      </p:sp>
      <p:sp>
        <p:nvSpPr>
          <p:cNvPr id="6" name="Shape 3"/>
          <p:cNvSpPr/>
          <p:nvPr/>
        </p:nvSpPr>
        <p:spPr>
          <a:xfrm>
            <a:off x="1095613" y="3491508"/>
            <a:ext cx="12439174" cy="30480"/>
          </a:xfrm>
          <a:prstGeom prst="roundRect">
            <a:avLst>
              <a:gd name="adj" fmla="val 1197705"/>
            </a:avLst>
          </a:prstGeom>
          <a:solidFill>
            <a:srgbClr val="FFFFFF">
              <a:alpha val="24000"/>
            </a:srgbClr>
          </a:solidFill>
          <a:ln/>
        </p:spPr>
      </p:sp>
      <p:sp>
        <p:nvSpPr>
          <p:cNvPr id="7" name="Shape 4"/>
          <p:cNvSpPr/>
          <p:nvPr/>
        </p:nvSpPr>
        <p:spPr>
          <a:xfrm>
            <a:off x="3072289" y="3491448"/>
            <a:ext cx="30480" cy="851773"/>
          </a:xfrm>
          <a:prstGeom prst="roundRect">
            <a:avLst>
              <a:gd name="adj" fmla="val 1197705"/>
            </a:avLst>
          </a:prstGeom>
          <a:solidFill>
            <a:srgbClr val="16FFBB"/>
          </a:solidFill>
          <a:ln/>
        </p:spPr>
      </p:sp>
      <p:sp>
        <p:nvSpPr>
          <p:cNvPr id="8" name="Shape 5"/>
          <p:cNvSpPr/>
          <p:nvPr/>
        </p:nvSpPr>
        <p:spPr>
          <a:xfrm>
            <a:off x="2813804" y="3217724"/>
            <a:ext cx="547568" cy="547568"/>
          </a:xfrm>
          <a:prstGeom prst="roundRect">
            <a:avLst>
              <a:gd name="adj" fmla="val 66669"/>
            </a:avLst>
          </a:prstGeom>
          <a:solidFill>
            <a:srgbClr val="0A081B"/>
          </a:solidFill>
          <a:ln w="22860">
            <a:solidFill>
              <a:srgbClr val="16FFBB"/>
            </a:solidFill>
            <a:prstDash val="solid"/>
          </a:ln>
        </p:spPr>
      </p:sp>
      <p:sp>
        <p:nvSpPr>
          <p:cNvPr id="9" name="Text 6"/>
          <p:cNvSpPr/>
          <p:nvPr/>
        </p:nvSpPr>
        <p:spPr>
          <a:xfrm>
            <a:off x="3017401" y="3329285"/>
            <a:ext cx="140375" cy="32444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pitchFamily="34" charset="0"/>
                <a:ea typeface="Spline Sans" pitchFamily="34" charset="-122"/>
                <a:cs typeface="Spline Sans" pitchFamily="34" charset="-120"/>
              </a:rPr>
              <a:t>1</a:t>
            </a:r>
            <a:endParaRPr lang="en-US" sz="2550" dirty="0"/>
          </a:p>
        </p:txBody>
      </p:sp>
      <p:sp>
        <p:nvSpPr>
          <p:cNvPr id="10" name="Text 7"/>
          <p:cNvSpPr/>
          <p:nvPr/>
        </p:nvSpPr>
        <p:spPr>
          <a:xfrm>
            <a:off x="1338977" y="4586645"/>
            <a:ext cx="3497342" cy="1168003"/>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I merged the datasets and handled any missing values to clean up the data.</a:t>
            </a:r>
            <a:endParaRPr lang="en-US" sz="1900" dirty="0"/>
          </a:p>
        </p:txBody>
      </p:sp>
      <p:sp>
        <p:nvSpPr>
          <p:cNvPr id="11" name="Shape 8"/>
          <p:cNvSpPr/>
          <p:nvPr/>
        </p:nvSpPr>
        <p:spPr>
          <a:xfrm>
            <a:off x="7299722" y="3491448"/>
            <a:ext cx="30480" cy="851773"/>
          </a:xfrm>
          <a:prstGeom prst="roundRect">
            <a:avLst>
              <a:gd name="adj" fmla="val 1197705"/>
            </a:avLst>
          </a:prstGeom>
          <a:solidFill>
            <a:srgbClr val="29DDDA"/>
          </a:solidFill>
          <a:ln/>
        </p:spPr>
      </p:sp>
      <p:sp>
        <p:nvSpPr>
          <p:cNvPr id="12" name="Shape 9"/>
          <p:cNvSpPr/>
          <p:nvPr/>
        </p:nvSpPr>
        <p:spPr>
          <a:xfrm>
            <a:off x="7041237" y="3217724"/>
            <a:ext cx="547568" cy="547568"/>
          </a:xfrm>
          <a:prstGeom prst="roundRect">
            <a:avLst>
              <a:gd name="adj" fmla="val 66669"/>
            </a:avLst>
          </a:prstGeom>
          <a:solidFill>
            <a:srgbClr val="0A081B"/>
          </a:solidFill>
          <a:ln w="22860">
            <a:solidFill>
              <a:srgbClr val="29DDDA"/>
            </a:solidFill>
            <a:prstDash val="solid"/>
          </a:ln>
        </p:spPr>
      </p:sp>
      <p:sp>
        <p:nvSpPr>
          <p:cNvPr id="13" name="Text 10"/>
          <p:cNvSpPr/>
          <p:nvPr/>
        </p:nvSpPr>
        <p:spPr>
          <a:xfrm>
            <a:off x="7224712" y="3329285"/>
            <a:ext cx="180499" cy="32444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pitchFamily="34" charset="0"/>
                <a:ea typeface="Spline Sans" pitchFamily="34" charset="-122"/>
                <a:cs typeface="Spline Sans" pitchFamily="34" charset="-120"/>
              </a:rPr>
              <a:t>2</a:t>
            </a:r>
            <a:endParaRPr lang="en-US" sz="2550" dirty="0"/>
          </a:p>
        </p:txBody>
      </p:sp>
      <p:sp>
        <p:nvSpPr>
          <p:cNvPr id="14" name="Text 11"/>
          <p:cNvSpPr/>
          <p:nvPr/>
        </p:nvSpPr>
        <p:spPr>
          <a:xfrm>
            <a:off x="5566410" y="4586645"/>
            <a:ext cx="3497461" cy="1557338"/>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Selected key features for fraud detection: </a:t>
            </a:r>
            <a:r>
              <a:rPr lang="en-US" sz="1900" dirty="0">
                <a:solidFill>
                  <a:srgbClr val="E0E4E6"/>
                </a:solidFill>
                <a:highlight>
                  <a:srgbClr val="004D36"/>
                </a:highlight>
                <a:latin typeface="Consolas" pitchFamily="34" charset="0"/>
                <a:ea typeface="Consolas" pitchFamily="34" charset="-122"/>
                <a:cs typeface="Consolas" pitchFamily="34" charset="-120"/>
              </a:rPr>
              <a:t>transaction amount</a:t>
            </a:r>
            <a:r>
              <a:rPr lang="en-US" sz="1900" dirty="0">
                <a:solidFill>
                  <a:srgbClr val="E0E4E6"/>
                </a:solidFill>
                <a:latin typeface="Barlow" pitchFamily="34" charset="0"/>
                <a:ea typeface="Barlow" pitchFamily="34" charset="-122"/>
                <a:cs typeface="Barlow" pitchFamily="34" charset="-120"/>
              </a:rPr>
              <a:t>, </a:t>
            </a:r>
            <a:r>
              <a:rPr lang="en-US" sz="1900" dirty="0">
                <a:solidFill>
                  <a:srgbClr val="E0E4E6"/>
                </a:solidFill>
                <a:highlight>
                  <a:srgbClr val="004D36"/>
                </a:highlight>
                <a:latin typeface="Consolas" pitchFamily="34" charset="0"/>
                <a:ea typeface="Consolas" pitchFamily="34" charset="-122"/>
                <a:cs typeface="Consolas" pitchFamily="34" charset="-120"/>
              </a:rPr>
              <a:t>credit card limit</a:t>
            </a:r>
            <a:r>
              <a:rPr lang="en-US" sz="1900" dirty="0">
                <a:solidFill>
                  <a:srgbClr val="E0E4E6"/>
                </a:solidFill>
                <a:latin typeface="Barlow" pitchFamily="34" charset="0"/>
                <a:ea typeface="Barlow" pitchFamily="34" charset="-122"/>
                <a:cs typeface="Barlow" pitchFamily="34" charset="-120"/>
              </a:rPr>
              <a:t>, and </a:t>
            </a:r>
            <a:r>
              <a:rPr lang="en-US" sz="1900" dirty="0">
                <a:solidFill>
                  <a:srgbClr val="E0E4E6"/>
                </a:solidFill>
                <a:highlight>
                  <a:srgbClr val="004D36"/>
                </a:highlight>
                <a:latin typeface="Consolas" pitchFamily="34" charset="0"/>
                <a:ea typeface="Consolas" pitchFamily="34" charset="-122"/>
                <a:cs typeface="Consolas" pitchFamily="34" charset="-120"/>
              </a:rPr>
              <a:t>location</a:t>
            </a:r>
            <a:r>
              <a:rPr lang="en-US" sz="1900" dirty="0">
                <a:solidFill>
                  <a:srgbClr val="E0E4E6"/>
                </a:solidFill>
                <a:latin typeface="Barlow" pitchFamily="34" charset="0"/>
                <a:ea typeface="Barlow" pitchFamily="34" charset="-122"/>
                <a:cs typeface="Barlow" pitchFamily="34" charset="-120"/>
              </a:rPr>
              <a:t> (longitude and latitude).</a:t>
            </a:r>
            <a:endParaRPr lang="en-US" sz="1900" dirty="0"/>
          </a:p>
        </p:txBody>
      </p:sp>
      <p:sp>
        <p:nvSpPr>
          <p:cNvPr id="15" name="Shape 12"/>
          <p:cNvSpPr/>
          <p:nvPr/>
        </p:nvSpPr>
        <p:spPr>
          <a:xfrm>
            <a:off x="11527274" y="3491448"/>
            <a:ext cx="30480" cy="851773"/>
          </a:xfrm>
          <a:prstGeom prst="roundRect">
            <a:avLst>
              <a:gd name="adj" fmla="val 1197705"/>
            </a:avLst>
          </a:prstGeom>
          <a:solidFill>
            <a:srgbClr val="37A7E7"/>
          </a:solidFill>
          <a:ln/>
        </p:spPr>
      </p:sp>
      <p:sp>
        <p:nvSpPr>
          <p:cNvPr id="16" name="Shape 13"/>
          <p:cNvSpPr/>
          <p:nvPr/>
        </p:nvSpPr>
        <p:spPr>
          <a:xfrm>
            <a:off x="11268789" y="3217724"/>
            <a:ext cx="547568" cy="547568"/>
          </a:xfrm>
          <a:prstGeom prst="roundRect">
            <a:avLst>
              <a:gd name="adj" fmla="val 66669"/>
            </a:avLst>
          </a:prstGeom>
          <a:solidFill>
            <a:srgbClr val="0A081B"/>
          </a:solidFill>
          <a:ln w="22860">
            <a:solidFill>
              <a:srgbClr val="37A7E7"/>
            </a:solidFill>
            <a:prstDash val="solid"/>
          </a:ln>
        </p:spPr>
      </p:sp>
      <p:sp>
        <p:nvSpPr>
          <p:cNvPr id="17" name="Text 14"/>
          <p:cNvSpPr/>
          <p:nvPr/>
        </p:nvSpPr>
        <p:spPr>
          <a:xfrm>
            <a:off x="11447502" y="3329285"/>
            <a:ext cx="190024" cy="324445"/>
          </a:xfrm>
          <a:prstGeom prst="rect">
            <a:avLst/>
          </a:prstGeom>
          <a:noFill/>
          <a:ln/>
        </p:spPr>
        <p:txBody>
          <a:bodyPr wrap="none" lIns="0" tIns="0" rIns="0" bIns="0" rtlCol="0" anchor="t"/>
          <a:lstStyle/>
          <a:p>
            <a:pPr marL="0" indent="0" algn="ctr">
              <a:lnSpc>
                <a:spcPts val="2550"/>
              </a:lnSpc>
              <a:buNone/>
            </a:pPr>
            <a:r>
              <a:rPr lang="en-US" sz="2550" b="1" dirty="0">
                <a:solidFill>
                  <a:srgbClr val="E0E4E6"/>
                </a:solidFill>
                <a:latin typeface="Spline Sans" pitchFamily="34" charset="0"/>
                <a:ea typeface="Spline Sans" pitchFamily="34" charset="-122"/>
                <a:cs typeface="Spline Sans" pitchFamily="34" charset="-120"/>
              </a:rPr>
              <a:t>3</a:t>
            </a:r>
            <a:endParaRPr lang="en-US" sz="2550" dirty="0"/>
          </a:p>
        </p:txBody>
      </p:sp>
      <p:sp>
        <p:nvSpPr>
          <p:cNvPr id="18" name="Text 15"/>
          <p:cNvSpPr/>
          <p:nvPr/>
        </p:nvSpPr>
        <p:spPr>
          <a:xfrm>
            <a:off x="9793962" y="4586645"/>
            <a:ext cx="3497342" cy="1168003"/>
          </a:xfrm>
          <a:prstGeom prst="rect">
            <a:avLst/>
          </a:prstGeom>
          <a:noFill/>
          <a:ln/>
        </p:spPr>
        <p:txBody>
          <a:bodyPr wrap="square" lIns="0" tIns="0" rIns="0" bIns="0" rtlCol="0" anchor="t"/>
          <a:lstStyle/>
          <a:p>
            <a:pPr marL="0" indent="0" algn="ctr">
              <a:lnSpc>
                <a:spcPts val="3050"/>
              </a:lnSpc>
              <a:buNone/>
            </a:pPr>
            <a:r>
              <a:rPr lang="en-US" sz="1900" dirty="0">
                <a:solidFill>
                  <a:srgbClr val="E0E4E6"/>
                </a:solidFill>
                <a:latin typeface="Barlow" pitchFamily="34" charset="0"/>
                <a:ea typeface="Barlow" pitchFamily="34" charset="-122"/>
                <a:cs typeface="Barlow" pitchFamily="34" charset="-120"/>
              </a:rPr>
              <a:t>This step helps make sure that the data is ready for machine learning models.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243840" y="748427"/>
            <a:ext cx="14142720" cy="6732746"/>
          </a:xfrm>
          <a:prstGeom prst="roundRect">
            <a:avLst>
              <a:gd name="adj" fmla="val 8675"/>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748427"/>
            <a:ext cx="14142720" cy="3042166"/>
          </a:xfrm>
          <a:prstGeom prst="rect">
            <a:avLst/>
          </a:prstGeom>
        </p:spPr>
      </p:pic>
      <p:sp>
        <p:nvSpPr>
          <p:cNvPr id="4" name="Text 1"/>
          <p:cNvSpPr/>
          <p:nvPr/>
        </p:nvSpPr>
        <p:spPr>
          <a:xfrm>
            <a:off x="1095613" y="4459843"/>
            <a:ext cx="6696313" cy="675918"/>
          </a:xfrm>
          <a:prstGeom prst="rect">
            <a:avLst/>
          </a:prstGeom>
          <a:noFill/>
          <a:ln/>
        </p:spPr>
        <p:txBody>
          <a:bodyPr wrap="non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Handling Imbalanced Data</a:t>
            </a:r>
            <a:endParaRPr lang="en-US" sz="4250" dirty="0"/>
          </a:p>
        </p:txBody>
      </p:sp>
      <p:sp>
        <p:nvSpPr>
          <p:cNvPr id="5" name="Shape 2"/>
          <p:cNvSpPr/>
          <p:nvPr/>
        </p:nvSpPr>
        <p:spPr>
          <a:xfrm>
            <a:off x="1095613" y="5500807"/>
            <a:ext cx="12439174" cy="1311116"/>
          </a:xfrm>
          <a:prstGeom prst="roundRect">
            <a:avLst>
              <a:gd name="adj" fmla="val 27843"/>
            </a:avLst>
          </a:prstGeom>
          <a:solidFill>
            <a:srgbClr val="0A081B"/>
          </a:solidFill>
          <a:ln w="22860">
            <a:solidFill>
              <a:srgbClr val="16FFBB"/>
            </a:solidFill>
            <a:prstDash val="solid"/>
          </a:ln>
        </p:spPr>
      </p:sp>
      <p:sp>
        <p:nvSpPr>
          <p:cNvPr id="6" name="Text 3"/>
          <p:cNvSpPr/>
          <p:nvPr/>
        </p:nvSpPr>
        <p:spPr>
          <a:xfrm>
            <a:off x="1361837" y="5767030"/>
            <a:ext cx="11906726" cy="778669"/>
          </a:xfrm>
          <a:prstGeom prst="rect">
            <a:avLst/>
          </a:prstGeom>
          <a:noFill/>
          <a:ln/>
        </p:spPr>
        <p:txBody>
          <a:bodyPr wrap="square" lIns="0" tIns="0" rIns="0" bIns="0" rtlCol="0" anchor="t"/>
          <a:lstStyle/>
          <a:p>
            <a:pPr marL="0" indent="0">
              <a:lnSpc>
                <a:spcPts val="3050"/>
              </a:lnSpc>
              <a:buNone/>
            </a:pPr>
            <a:r>
              <a:rPr lang="en-US" sz="1900" dirty="0">
                <a:solidFill>
                  <a:srgbClr val="E0E4E6"/>
                </a:solidFill>
                <a:latin typeface="Barlow" pitchFamily="34" charset="0"/>
                <a:ea typeface="Barlow" pitchFamily="34" charset="-122"/>
                <a:cs typeface="Barlow" pitchFamily="34" charset="-120"/>
              </a:rPr>
              <a:t>Fraud detection data is typically imbalanced, To handle this first I split the data into training and testing sets. Then used </a:t>
            </a:r>
            <a:r>
              <a:rPr lang="en-US" sz="1900" b="1" dirty="0">
                <a:solidFill>
                  <a:srgbClr val="E0E4E6"/>
                </a:solidFill>
                <a:latin typeface="Barlow" pitchFamily="34" charset="0"/>
                <a:ea typeface="Barlow" pitchFamily="34" charset="-122"/>
                <a:cs typeface="Barlow" pitchFamily="34" charset="-120"/>
              </a:rPr>
              <a:t>SMOTE</a:t>
            </a:r>
            <a:r>
              <a:rPr lang="en-US" sz="1900" dirty="0">
                <a:solidFill>
                  <a:srgbClr val="E0E4E6"/>
                </a:solidFill>
                <a:latin typeface="Barlow" pitchFamily="34" charset="0"/>
                <a:ea typeface="Barlow" pitchFamily="34" charset="-122"/>
                <a:cs typeface="Barlow" pitchFamily="34" charset="-120"/>
              </a:rPr>
              <a:t> (Synthetic Minority Over-sampling Technique) to balance the dataset by oversampling fraud cases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243840" y="540187"/>
            <a:ext cx="14142720" cy="7149227"/>
          </a:xfrm>
          <a:prstGeom prst="roundRect">
            <a:avLst>
              <a:gd name="adj" fmla="val 8170"/>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540187"/>
            <a:ext cx="14142720" cy="3042166"/>
          </a:xfrm>
          <a:prstGeom prst="rect">
            <a:avLst/>
          </a:prstGeom>
        </p:spPr>
      </p:pic>
      <p:sp>
        <p:nvSpPr>
          <p:cNvPr id="4" name="Text 1"/>
          <p:cNvSpPr/>
          <p:nvPr/>
        </p:nvSpPr>
        <p:spPr>
          <a:xfrm>
            <a:off x="1095613" y="4251603"/>
            <a:ext cx="5408295" cy="675918"/>
          </a:xfrm>
          <a:prstGeom prst="rect">
            <a:avLst/>
          </a:prstGeom>
          <a:noFill/>
          <a:ln/>
        </p:spPr>
        <p:txBody>
          <a:bodyPr wrap="non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Feature Scaling</a:t>
            </a:r>
            <a:endParaRPr lang="en-US" sz="4250" dirty="0"/>
          </a:p>
        </p:txBody>
      </p:sp>
      <p:sp>
        <p:nvSpPr>
          <p:cNvPr id="5" name="Text 2"/>
          <p:cNvSpPr/>
          <p:nvPr/>
        </p:nvSpPr>
        <p:spPr>
          <a:xfrm>
            <a:off x="1484828" y="5292566"/>
            <a:ext cx="12049958" cy="389334"/>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After balancing the data, I applied </a:t>
            </a:r>
            <a:r>
              <a:rPr lang="en-US" sz="1900" b="1" dirty="0">
                <a:solidFill>
                  <a:srgbClr val="E0E4E6"/>
                </a:solidFill>
                <a:latin typeface="Barlow" pitchFamily="34" charset="0"/>
                <a:ea typeface="Barlow" pitchFamily="34" charset="-122"/>
                <a:cs typeface="Barlow" pitchFamily="34" charset="-120"/>
              </a:rPr>
              <a:t>StandardScaler</a:t>
            </a:r>
            <a:r>
              <a:rPr lang="en-US" sz="1900" dirty="0">
                <a:solidFill>
                  <a:srgbClr val="E0E4E6"/>
                </a:solidFill>
                <a:latin typeface="Barlow" pitchFamily="34" charset="0"/>
                <a:ea typeface="Barlow" pitchFamily="34" charset="-122"/>
                <a:cs typeface="Barlow" pitchFamily="34" charset="-120"/>
              </a:rPr>
              <a:t> to normalize the features.</a:t>
            </a:r>
            <a:endParaRPr lang="en-US" sz="1900" dirty="0"/>
          </a:p>
        </p:txBody>
      </p:sp>
      <p:sp>
        <p:nvSpPr>
          <p:cNvPr id="6" name="Text 3"/>
          <p:cNvSpPr/>
          <p:nvPr/>
        </p:nvSpPr>
        <p:spPr>
          <a:xfrm>
            <a:off x="1484828" y="5767030"/>
            <a:ext cx="12049958" cy="778669"/>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Scaling ensures that the model treats all features equally, especially when features like transaction amount are on different scales than location coordinates.</a:t>
            </a:r>
            <a:endParaRPr lang="en-US" sz="1900" dirty="0"/>
          </a:p>
        </p:txBody>
      </p:sp>
      <p:sp>
        <p:nvSpPr>
          <p:cNvPr id="7" name="Text 4"/>
          <p:cNvSpPr/>
          <p:nvPr/>
        </p:nvSpPr>
        <p:spPr>
          <a:xfrm>
            <a:off x="1484828" y="6630829"/>
            <a:ext cx="12049958" cy="389334"/>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Normalizing the data makes it easier for the model to find patterns and improve accuracy.</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243840" y="570071"/>
            <a:ext cx="14142720" cy="7089458"/>
          </a:xfrm>
          <a:prstGeom prst="roundRect">
            <a:avLst>
              <a:gd name="adj" fmla="val 8239"/>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570071"/>
            <a:ext cx="5303520" cy="7089458"/>
          </a:xfrm>
          <a:prstGeom prst="rect">
            <a:avLst/>
          </a:prstGeom>
        </p:spPr>
      </p:pic>
      <p:sp>
        <p:nvSpPr>
          <p:cNvPr id="4" name="Text 1"/>
          <p:cNvSpPr/>
          <p:nvPr/>
        </p:nvSpPr>
        <p:spPr>
          <a:xfrm>
            <a:off x="6399133" y="1239322"/>
            <a:ext cx="7135654" cy="1351836"/>
          </a:xfrm>
          <a:prstGeom prst="rect">
            <a:avLst/>
          </a:prstGeom>
          <a:noFill/>
          <a:ln/>
        </p:spPr>
        <p:txBody>
          <a:bodyPr wrap="squar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Model Training and Evaluation</a:t>
            </a:r>
            <a:endParaRPr lang="en-US" sz="4250" dirty="0"/>
          </a:p>
        </p:txBody>
      </p:sp>
      <p:pic>
        <p:nvPicPr>
          <p:cNvPr id="5" name="Image 1" descr="preencoded.png"/>
          <p:cNvPicPr>
            <a:picLocks noChangeAspect="1"/>
          </p:cNvPicPr>
          <p:nvPr/>
        </p:nvPicPr>
        <p:blipFill>
          <a:blip r:embed="rId4"/>
          <a:stretch>
            <a:fillRect/>
          </a:stretch>
        </p:blipFill>
        <p:spPr>
          <a:xfrm>
            <a:off x="6399133" y="2956203"/>
            <a:ext cx="1216819" cy="1946910"/>
          </a:xfrm>
          <a:prstGeom prst="rect">
            <a:avLst/>
          </a:prstGeom>
        </p:spPr>
      </p:pic>
      <p:sp>
        <p:nvSpPr>
          <p:cNvPr id="6" name="Text 2"/>
          <p:cNvSpPr/>
          <p:nvPr/>
        </p:nvSpPr>
        <p:spPr>
          <a:xfrm>
            <a:off x="7980998" y="3199567"/>
            <a:ext cx="4861441" cy="337899"/>
          </a:xfrm>
          <a:prstGeom prst="rect">
            <a:avLst/>
          </a:prstGeom>
          <a:noFill/>
          <a:ln/>
        </p:spPr>
        <p:txBody>
          <a:bodyPr wrap="none" lIns="0" tIns="0" rIns="0" bIns="0" rtlCol="0" anchor="t"/>
          <a:lstStyle/>
          <a:p>
            <a:pPr marL="0" indent="0" algn="l">
              <a:lnSpc>
                <a:spcPts val="2650"/>
              </a:lnSpc>
              <a:buNone/>
            </a:pPr>
            <a:r>
              <a:rPr lang="en-US" sz="2100" b="1" dirty="0">
                <a:solidFill>
                  <a:srgbClr val="E0E4E6"/>
                </a:solidFill>
                <a:latin typeface="Spline Sans" pitchFamily="34" charset="0"/>
                <a:ea typeface="Spline Sans" pitchFamily="34" charset="-122"/>
                <a:cs typeface="Spline Sans" pitchFamily="34" charset="-120"/>
              </a:rPr>
              <a:t>Random Forest Classifier (Supervised)</a:t>
            </a:r>
            <a:endParaRPr lang="en-US" sz="2100" dirty="0"/>
          </a:p>
        </p:txBody>
      </p:sp>
      <p:sp>
        <p:nvSpPr>
          <p:cNvPr id="7" name="Text 3"/>
          <p:cNvSpPr/>
          <p:nvPr/>
        </p:nvSpPr>
        <p:spPr>
          <a:xfrm>
            <a:off x="7980998" y="3683437"/>
            <a:ext cx="5553789" cy="778669"/>
          </a:xfrm>
          <a:prstGeom prst="rect">
            <a:avLst/>
          </a:prstGeom>
          <a:noFill/>
          <a:ln/>
        </p:spPr>
        <p:txBody>
          <a:bodyPr wrap="squar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Models trained on labeled data to identify patterns associated with fraudulent transactions.</a:t>
            </a:r>
            <a:endParaRPr lang="en-US" sz="1900" dirty="0"/>
          </a:p>
        </p:txBody>
      </p:sp>
      <p:pic>
        <p:nvPicPr>
          <p:cNvPr id="8" name="Image 2" descr="preencoded.png"/>
          <p:cNvPicPr>
            <a:picLocks noChangeAspect="1"/>
          </p:cNvPicPr>
          <p:nvPr/>
        </p:nvPicPr>
        <p:blipFill>
          <a:blip r:embed="rId5"/>
          <a:stretch>
            <a:fillRect/>
          </a:stretch>
        </p:blipFill>
        <p:spPr>
          <a:xfrm>
            <a:off x="6399133" y="4903113"/>
            <a:ext cx="1216819" cy="2087166"/>
          </a:xfrm>
          <a:prstGeom prst="rect">
            <a:avLst/>
          </a:prstGeom>
        </p:spPr>
      </p:pic>
      <p:sp>
        <p:nvSpPr>
          <p:cNvPr id="9" name="Text 4"/>
          <p:cNvSpPr/>
          <p:nvPr/>
        </p:nvSpPr>
        <p:spPr>
          <a:xfrm>
            <a:off x="7980998" y="5146477"/>
            <a:ext cx="5553789" cy="675799"/>
          </a:xfrm>
          <a:prstGeom prst="rect">
            <a:avLst/>
          </a:prstGeom>
          <a:noFill/>
          <a:ln/>
        </p:spPr>
        <p:txBody>
          <a:bodyPr wrap="square" lIns="0" tIns="0" rIns="0" bIns="0" rtlCol="0" anchor="t"/>
          <a:lstStyle/>
          <a:p>
            <a:pPr marL="0" indent="0" algn="l">
              <a:lnSpc>
                <a:spcPts val="2650"/>
              </a:lnSpc>
              <a:buNone/>
            </a:pPr>
            <a:r>
              <a:rPr lang="en-US" sz="2100" b="1" dirty="0">
                <a:solidFill>
                  <a:srgbClr val="E0E4E6"/>
                </a:solidFill>
                <a:latin typeface="Spline Sans" pitchFamily="34" charset="0"/>
                <a:ea typeface="Spline Sans" pitchFamily="34" charset="-122"/>
                <a:cs typeface="Spline Sans" pitchFamily="34" charset="-120"/>
              </a:rPr>
              <a:t>Isolation Forest (Unsupervised Anomaly Detection)</a:t>
            </a:r>
            <a:endParaRPr lang="en-US" sz="2100" dirty="0"/>
          </a:p>
        </p:txBody>
      </p:sp>
      <p:sp>
        <p:nvSpPr>
          <p:cNvPr id="10" name="Text 5"/>
          <p:cNvSpPr/>
          <p:nvPr/>
        </p:nvSpPr>
        <p:spPr>
          <a:xfrm>
            <a:off x="7980998" y="5968246"/>
            <a:ext cx="5553789" cy="778669"/>
          </a:xfrm>
          <a:prstGeom prst="rect">
            <a:avLst/>
          </a:prstGeom>
          <a:noFill/>
          <a:ln/>
        </p:spPr>
        <p:txBody>
          <a:bodyPr wrap="square" lIns="0" tIns="0" rIns="0" bIns="0" rtlCol="0" anchor="t"/>
          <a:lstStyle/>
          <a:p>
            <a:pPr marL="0" indent="0" algn="l">
              <a:lnSpc>
                <a:spcPts val="3050"/>
              </a:lnSpc>
              <a:buNone/>
            </a:pPr>
            <a:r>
              <a:rPr lang="en-US" sz="1900" dirty="0">
                <a:solidFill>
                  <a:srgbClr val="E0E4E6"/>
                </a:solidFill>
                <a:latin typeface="Barlow" pitchFamily="34" charset="0"/>
                <a:ea typeface="Barlow" pitchFamily="34" charset="-122"/>
                <a:cs typeface="Barlow" pitchFamily="34" charset="-120"/>
              </a:rPr>
              <a:t>Models identify anomalies in data without explicit labels, identifying unusual spending patterns.</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243840" y="1194316"/>
            <a:ext cx="14142720" cy="5840968"/>
          </a:xfrm>
          <a:prstGeom prst="roundRect">
            <a:avLst>
              <a:gd name="adj" fmla="val 10000"/>
            </a:avLst>
          </a:prstGeom>
          <a:solidFill>
            <a:srgbClr val="0A081B">
              <a:alpha val="75000"/>
            </a:srgbClr>
          </a:solidFill>
          <a:ln w="53340">
            <a:solidFill>
              <a:srgbClr val="E6E6E6">
                <a:alpha val="25000"/>
              </a:srgbClr>
            </a:solidFill>
            <a:prstDash val="solid"/>
          </a:ln>
        </p:spPr>
      </p:sp>
      <p:pic>
        <p:nvPicPr>
          <p:cNvPr id="3" name="Image 0" descr="preencoded.png"/>
          <p:cNvPicPr>
            <a:picLocks noChangeAspect="1"/>
          </p:cNvPicPr>
          <p:nvPr/>
        </p:nvPicPr>
        <p:blipFill>
          <a:blip r:embed="rId3"/>
          <a:stretch>
            <a:fillRect/>
          </a:stretch>
        </p:blipFill>
        <p:spPr>
          <a:xfrm>
            <a:off x="243840" y="1194316"/>
            <a:ext cx="14142720" cy="5840968"/>
          </a:xfrm>
          <a:prstGeom prst="rect">
            <a:avLst/>
          </a:prstGeom>
        </p:spPr>
      </p:pic>
      <p:sp>
        <p:nvSpPr>
          <p:cNvPr id="4" name="Shape 1"/>
          <p:cNvSpPr/>
          <p:nvPr/>
        </p:nvSpPr>
        <p:spPr>
          <a:xfrm>
            <a:off x="243840" y="1194316"/>
            <a:ext cx="14173200" cy="5840968"/>
          </a:xfrm>
          <a:prstGeom prst="roundRect">
            <a:avLst>
              <a:gd name="adj" fmla="val 8261"/>
            </a:avLst>
          </a:prstGeom>
          <a:solidFill>
            <a:srgbClr val="0A081B">
              <a:alpha val="80000"/>
            </a:srgbClr>
          </a:solidFill>
          <a:ln/>
        </p:spPr>
      </p:sp>
      <p:sp>
        <p:nvSpPr>
          <p:cNvPr id="5" name="Text 2"/>
          <p:cNvSpPr/>
          <p:nvPr/>
        </p:nvSpPr>
        <p:spPr>
          <a:xfrm>
            <a:off x="1095613" y="2535793"/>
            <a:ext cx="6376988" cy="675918"/>
          </a:xfrm>
          <a:prstGeom prst="rect">
            <a:avLst/>
          </a:prstGeom>
          <a:noFill/>
          <a:ln/>
        </p:spPr>
        <p:txBody>
          <a:bodyPr wrap="none" lIns="0" tIns="0" rIns="0" bIns="0" rtlCol="0" anchor="t"/>
          <a:lstStyle/>
          <a:p>
            <a:pPr marL="0" indent="0">
              <a:lnSpc>
                <a:spcPts val="5300"/>
              </a:lnSpc>
              <a:buNone/>
            </a:pPr>
            <a:r>
              <a:rPr lang="en-US" sz="4250" b="1" dirty="0">
                <a:solidFill>
                  <a:srgbClr val="F0FCFF"/>
                </a:solidFill>
                <a:latin typeface="Spline Sans" pitchFamily="34" charset="0"/>
                <a:ea typeface="Spline Sans" pitchFamily="34" charset="-122"/>
                <a:cs typeface="Spline Sans" pitchFamily="34" charset="-120"/>
              </a:rPr>
              <a:t>Random Forest Classifier</a:t>
            </a:r>
            <a:endParaRPr lang="en-US" sz="4250" dirty="0"/>
          </a:p>
        </p:txBody>
      </p:sp>
      <p:sp>
        <p:nvSpPr>
          <p:cNvPr id="6" name="Text 3"/>
          <p:cNvSpPr/>
          <p:nvPr/>
        </p:nvSpPr>
        <p:spPr>
          <a:xfrm>
            <a:off x="1484828" y="3576757"/>
            <a:ext cx="12049958" cy="389334"/>
          </a:xfrm>
          <a:prstGeom prst="rect">
            <a:avLst/>
          </a:prstGeom>
          <a:noFill/>
          <a:ln/>
        </p:spPr>
        <p:txBody>
          <a:bodyPr wrap="non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I used a </a:t>
            </a:r>
            <a:r>
              <a:rPr lang="en-US" sz="1900" b="1" dirty="0">
                <a:solidFill>
                  <a:srgbClr val="E0E4E6"/>
                </a:solidFill>
                <a:latin typeface="Barlow" pitchFamily="34" charset="0"/>
                <a:ea typeface="Barlow" pitchFamily="34" charset="-122"/>
                <a:cs typeface="Barlow" pitchFamily="34" charset="-120"/>
              </a:rPr>
              <a:t>Random Forest Classifier</a:t>
            </a:r>
            <a:r>
              <a:rPr lang="en-US" sz="1900" dirty="0">
                <a:solidFill>
                  <a:srgbClr val="E0E4E6"/>
                </a:solidFill>
                <a:latin typeface="Barlow" pitchFamily="34" charset="0"/>
                <a:ea typeface="Barlow" pitchFamily="34" charset="-122"/>
                <a:cs typeface="Barlow" pitchFamily="34" charset="-120"/>
              </a:rPr>
              <a:t> to classify transactions as fraud or not based on simulated labels.</a:t>
            </a:r>
            <a:endParaRPr lang="en-US" sz="1900" dirty="0"/>
          </a:p>
        </p:txBody>
      </p:sp>
      <p:sp>
        <p:nvSpPr>
          <p:cNvPr id="7" name="Text 4"/>
          <p:cNvSpPr/>
          <p:nvPr/>
        </p:nvSpPr>
        <p:spPr>
          <a:xfrm>
            <a:off x="1484828" y="4051221"/>
            <a:ext cx="12049958" cy="778669"/>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Random Forest is great because it builds multiple decision trees and averages the results to make more accurate predictions.</a:t>
            </a:r>
            <a:endParaRPr lang="en-US" sz="1900" dirty="0"/>
          </a:p>
        </p:txBody>
      </p:sp>
      <p:sp>
        <p:nvSpPr>
          <p:cNvPr id="8" name="Text 5"/>
          <p:cNvSpPr/>
          <p:nvPr/>
        </p:nvSpPr>
        <p:spPr>
          <a:xfrm>
            <a:off x="1484828" y="4915019"/>
            <a:ext cx="12049958" cy="778669"/>
          </a:xfrm>
          <a:prstGeom prst="rect">
            <a:avLst/>
          </a:prstGeom>
          <a:noFill/>
          <a:ln/>
        </p:spPr>
        <p:txBody>
          <a:bodyPr wrap="square" lIns="0" tIns="0" rIns="0" bIns="0" rtlCol="0" anchor="t"/>
          <a:lstStyle/>
          <a:p>
            <a:pPr marL="342900" indent="-342900" algn="l">
              <a:lnSpc>
                <a:spcPts val="3050"/>
              </a:lnSpc>
              <a:buSzPct val="100000"/>
              <a:buChar char="•"/>
            </a:pPr>
            <a:r>
              <a:rPr lang="en-US" sz="1900" dirty="0">
                <a:solidFill>
                  <a:srgbClr val="E0E4E6"/>
                </a:solidFill>
                <a:latin typeface="Barlow" pitchFamily="34" charset="0"/>
                <a:ea typeface="Barlow" pitchFamily="34" charset="-122"/>
                <a:cs typeface="Barlow" pitchFamily="34" charset="-120"/>
              </a:rPr>
              <a:t>After training, I evaluated the model using accuracy, precision, recall, and F1-score. The results were shown in a confusion matrix.</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742</Words>
  <Application>Microsoft Office PowerPoint</Application>
  <PresentationFormat>Custom</PresentationFormat>
  <Paragraphs>72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Spline Sans</vt:lpstr>
      <vt:lpstr>Consolas</vt:lpstr>
      <vt:lpstr>Barlow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Pankti Patel</cp:lastModifiedBy>
  <cp:revision>4</cp:revision>
  <dcterms:created xsi:type="dcterms:W3CDTF">2024-09-24T15:59:34Z</dcterms:created>
  <dcterms:modified xsi:type="dcterms:W3CDTF">2024-09-24T16:13:11Z</dcterms:modified>
</cp:coreProperties>
</file>